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33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5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70" y="28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354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437" y="960120"/>
            <a:ext cx="6004403" cy="305634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ArchiMate Modeling using Archi® Tool</a:t>
            </a: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2719-633F-56B4-6630-AE534744D04E}"/>
              </a:ext>
            </a:extLst>
          </p:cNvPr>
          <p:cNvSpPr txBox="1"/>
          <p:nvPr/>
        </p:nvSpPr>
        <p:spPr>
          <a:xfrm>
            <a:off x="5326144" y="4298623"/>
            <a:ext cx="5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Sparx Systems’ ArchiMate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4B5EB-13C4-9065-24D1-AF1F38D0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4" y="4950115"/>
            <a:ext cx="2742920" cy="80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8DA9-17B7-1E39-7777-38916D3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43" y="4955615"/>
            <a:ext cx="2233277" cy="80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6EA37-2F6B-7998-13AF-A0479B65D172}"/>
              </a:ext>
            </a:extLst>
          </p:cNvPr>
          <p:cNvSpPr txBox="1"/>
          <p:nvPr/>
        </p:nvSpPr>
        <p:spPr>
          <a:xfrm>
            <a:off x="287287" y="21279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5F46-D8B3-5F78-D2EC-5690BAAC4CC8}"/>
              </a:ext>
            </a:extLst>
          </p:cNvPr>
          <p:cNvSpPr txBox="1"/>
          <p:nvPr/>
        </p:nvSpPr>
        <p:spPr>
          <a:xfrm>
            <a:off x="287287" y="2131460"/>
            <a:ext cx="4825627" cy="15696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7F695-80AA-2B25-9FA8-A5C228DB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55741"/>
            <a:ext cx="2983799" cy="289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0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05 Application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160F-38E2-5CD0-D4D7-8692A7EBD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6169" y="106379"/>
            <a:ext cx="6862278" cy="525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4DE82-881F-350B-AB71-B300EC9F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3" y="3183567"/>
            <a:ext cx="4015392" cy="2298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3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F2D4F-0462-210D-940B-15190089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" y="3284665"/>
            <a:ext cx="4914283" cy="217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8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06 Imple. &amp; Deploy.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567DA-6B2D-3C1F-C4E8-CFD7FA1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00625" y="103694"/>
            <a:ext cx="6989872" cy="53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23BD3-7D7A-BE97-0CA7-C396E40D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4" y="3183566"/>
            <a:ext cx="4240210" cy="228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785" y="5357109"/>
            <a:ext cx="555404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E9119-402F-FC8C-6BC9-EAAFCEF3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1EEC-CCD5-6FC8-73F5-638432C3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9" y="3086820"/>
            <a:ext cx="408537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89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975" y="5357109"/>
            <a:ext cx="5041856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07 Technology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5C2CF-E46E-9FB8-B76D-D0BC4ED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87399" y="97088"/>
            <a:ext cx="7777112" cy="536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99334-9EC1-01EB-CD63-0EE94E1C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30574"/>
            <a:ext cx="4097620" cy="353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74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9E52-CCAB-764F-F4E4-0D933DE386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382F-F6C2-B862-4239-EBC0F1F6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6" y="3060740"/>
            <a:ext cx="3010157" cy="22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12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08 Technology Usage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E7ED8-2638-A66B-EE73-01C21D741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838228" y="117966"/>
            <a:ext cx="7550870" cy="530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DBA6D-AF09-FC87-FE09-E68F15A02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72" y="3183567"/>
            <a:ext cx="2577632" cy="224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07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531291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3FDD2-8318-5368-C077-7F5ECC9A61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F556-B8ED-21AD-324C-F0508B63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2" y="3119549"/>
            <a:ext cx="2573847" cy="357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09 Information Structure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8F88-76FE-CDD7-2919-6FB16910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68544" y="160979"/>
            <a:ext cx="7550870" cy="519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D29B5-7262-2363-A293-C09FDA57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011846"/>
            <a:ext cx="3739594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35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DC322-C683-ADD1-FF9E-49270FFE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0" y="3515931"/>
            <a:ext cx="3473340" cy="321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3FBE19-802A-C4A7-6520-D223B8D730E1}"/>
              </a:ext>
            </a:extLst>
          </p:cNvPr>
          <p:cNvSpPr txBox="1"/>
          <p:nvPr/>
        </p:nvSpPr>
        <p:spPr>
          <a:xfrm>
            <a:off x="3205114" y="3270258"/>
            <a:ext cx="64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ArchiMate-Modeling-Tutorial_00_Opening-and-Introduction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10 Service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8B5B3-58F3-F773-A00D-465DE74CCE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AD7A-9C22-C1AD-DF31-CA716FA3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" y="3183568"/>
            <a:ext cx="3004027" cy="24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80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10 Service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0864-89B6-5CBF-8EB5-61CF3931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33550" y="161330"/>
            <a:ext cx="7454158" cy="537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1E2B3-98C7-1C89-DBA6-809571B4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3" y="3429000"/>
            <a:ext cx="4133604" cy="14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0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246F9-DC81-7B60-91C1-B5FE416E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81F4-C030-C10D-6A90-99F34BC0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9" y="3183567"/>
            <a:ext cx="3095178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6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11 Physical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B673-A0DD-5767-E649-93A36001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15299" y="76066"/>
            <a:ext cx="7179257" cy="55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A629-6334-17EA-2BD1-15EBA0B8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0" y="3221215"/>
            <a:ext cx="4433029" cy="243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7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92BF-875F-8B10-5FD1-81C78B8EEA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D9588-A219-C891-4A53-E03ABADE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" y="2014978"/>
            <a:ext cx="2143657" cy="442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12 Layered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9837F-003C-98F6-1BD7-B3FBD1D3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28421" y="86793"/>
            <a:ext cx="7051249" cy="552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5ECA-8303-2D95-CE07-98505DAF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69" y="3183567"/>
            <a:ext cx="2923966" cy="25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5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C97A6-84C9-4CD1-AC28-EFF08B965D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3D0A6-752E-21C3-3480-6A77AD91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7" y="3268408"/>
            <a:ext cx="2765133" cy="333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69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13 Stakeholder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AB71-0149-C06F-8A67-43BF7D74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8" y="159236"/>
            <a:ext cx="8796400" cy="519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6C56-8436-4B70-F476-BF5F6CDE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87" y="3429000"/>
            <a:ext cx="3564891" cy="185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09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2E302-CA79-8EF6-3410-3836DD2D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61D5A-8380-4112-5C9B-277113966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9" y="3205113"/>
            <a:ext cx="2693873" cy="340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13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14 Goal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88347-C81B-A7F8-9F6B-E722B181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31597" y="150647"/>
            <a:ext cx="8870622" cy="520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09359-C2B3-C510-6ED6-B8749B5CD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183567"/>
            <a:ext cx="3384595" cy="229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94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66" y="5319328"/>
            <a:ext cx="6522084" cy="1500891"/>
          </a:xfrm>
        </p:spPr>
        <p:txBody>
          <a:bodyPr anchor="ctr"/>
          <a:lstStyle/>
          <a:p>
            <a:r>
              <a:rPr lang="en-US" altLang="zh-CN" dirty="0"/>
              <a:t>01 Organization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C668-622C-0630-C14B-B75212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3" y="123258"/>
            <a:ext cx="6777378" cy="513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BD78-C9AD-30C7-277E-68D61D3C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3216107"/>
            <a:ext cx="4471447" cy="20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82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29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39B7C-F27B-8C17-8665-609D3C65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46ED-634B-A03D-53A3-653EA89E7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18" y="3240822"/>
            <a:ext cx="2871222" cy="3308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10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15 Goal Contribution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40DCB-520C-CD27-BFAF-13B5B4C7C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4505" y="233069"/>
            <a:ext cx="8692790" cy="51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4AA33-0C22-F92B-4092-3AF9B30E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69" y="3279713"/>
            <a:ext cx="2021477" cy="334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84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16 Principles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C11EF-536A-19BC-A5E2-0E9C00AF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978E9-0A28-48EC-EC99-ABFFBB6A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56" y="3295015"/>
            <a:ext cx="3000284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53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16 Principles – Example – system Thinking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172CA-704B-B297-C441-F7DC297B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72998" y="198149"/>
            <a:ext cx="8888697" cy="525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02787-D826-D152-9C06-24C46A404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6" y="3618212"/>
            <a:ext cx="3765762" cy="85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904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17 Requirements Realization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582F2-9CB3-737D-5CD7-94E2C1DB93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35291" y="233069"/>
            <a:ext cx="8804634" cy="51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FD4D3-AC0A-DFC1-48EE-CBFE0239C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5" y="3431683"/>
            <a:ext cx="3170138" cy="243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23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17 Requirements Realization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6ECD4-593C-5D6E-BF31-EB910CFE5D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35291" y="233069"/>
            <a:ext cx="8804634" cy="51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80C30-8418-5AEC-7487-3ACB08FB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5931"/>
            <a:ext cx="3803242" cy="197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061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18 Motivation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75AAC-0B30-9AA0-9A2C-A7F9917B10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156" y="233069"/>
            <a:ext cx="8599490" cy="50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5406F-CF0A-5612-EB87-C26926DD8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74" y="3211584"/>
            <a:ext cx="2675541" cy="3505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181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18 Motivation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1D654-6B04-AD47-8464-D51032E1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156" y="233069"/>
            <a:ext cx="8599490" cy="50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946C1-EFC3-66A4-87C9-5F2EE324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95" y="3370712"/>
            <a:ext cx="3069152" cy="286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37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19 Strategy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85772-5BC7-D9DC-1CD7-054B987D53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9476" y="338956"/>
            <a:ext cx="9502219" cy="36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15F00-B2D1-206C-E4CF-CCCEAB6E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2863886"/>
            <a:ext cx="2751439" cy="3828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597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19 Strategy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CF08D-98EC-83E0-A194-3D69616954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9476" y="338956"/>
            <a:ext cx="9502219" cy="36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4DC1A-6BCA-B5D4-615C-07A965332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1204"/>
            <a:ext cx="3288810" cy="2963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4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0000-EF94-264C-96DA-FC69CEC7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255949"/>
            <a:ext cx="4295698" cy="220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11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20 Capability Map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C8BB5-1E7E-EF52-4B65-F665B290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106293" cy="351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1CDDC-BEEA-4FAC-F03E-8C7D98B5C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99" y="3329699"/>
            <a:ext cx="5514680" cy="213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62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20 Capability Map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7000C-A5CB-2968-302D-DE6C51BD24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106293" cy="351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A3EC7-79CA-129D-815D-7FF3E3DD5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2851204"/>
            <a:ext cx="4831451" cy="2638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108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21 Resource Map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13226-7C5E-222D-1E56-2C50AF8DFD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228841" cy="354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9B2B0-B47C-9533-1775-898786DBE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8" y="2568395"/>
            <a:ext cx="7343480" cy="285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845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21 Resource Map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009A3-5907-CEA8-B3E7-C88CC6B88F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97028" y="233069"/>
            <a:ext cx="9228841" cy="354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FAF10-0167-8672-49EF-57C8F343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3" y="2579139"/>
            <a:ext cx="5508811" cy="2835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064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22 Outcome Motivation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29701-198F-DB24-AA16-728B2230ED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13121" y="233069"/>
            <a:ext cx="9455085" cy="359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52CBB-C9C3-DAD4-9D77-01F605B74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21" y="2694175"/>
            <a:ext cx="3082734" cy="3794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310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22 Outcome Motivation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76B64-DDDC-A96C-BEC5-2B74EBFA33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13121" y="233069"/>
            <a:ext cx="9455085" cy="359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31B93-E3A3-0174-3E73-5C9B10C67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" y="2590179"/>
            <a:ext cx="3282363" cy="3032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51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23 Project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706DD-F241-22AB-FE65-7B264C7393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0255" y="485019"/>
            <a:ext cx="9407951" cy="246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4FC35-D9D1-DC87-B414-688673892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54" y="3545402"/>
            <a:ext cx="9407951" cy="13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464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23 Project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675E1E-DFC6-323F-643A-CFA8D0C2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0255" y="485019"/>
            <a:ext cx="9407951" cy="246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800E-2F9F-AFF3-B0D7-6DBCADA5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05" y="3119470"/>
            <a:ext cx="8118636" cy="2538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38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24 Migration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FED72-188C-E4C8-08B7-7DBE4AA164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31975" y="439293"/>
            <a:ext cx="9436231" cy="24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7D2F1-78CF-BB4C-6848-4DCFBB9A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75" y="3239882"/>
            <a:ext cx="9332536" cy="151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747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24 Migration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BB137-0157-7C70-295C-C7E83A3E92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31975" y="439293"/>
            <a:ext cx="9436231" cy="24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5D021-E139-419B-A1C9-40670ACB1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97" y="2658522"/>
            <a:ext cx="6043613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02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088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02 Business Process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8AD2B-ECB0-2F88-FDD6-5AA5021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14" y="37781"/>
            <a:ext cx="6965487" cy="5319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5CE92-614A-1BE6-AA30-57AC41C7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3401046"/>
            <a:ext cx="3507199" cy="216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470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5357109"/>
            <a:ext cx="6745287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25 Implementation and Migration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13ECA1-28FB-D291-C726-FC96FDE8A0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8330" y="233069"/>
            <a:ext cx="9483365" cy="243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767D32-09EE-23C4-3A45-04B72C893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30" y="2172929"/>
            <a:ext cx="3388513" cy="3184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836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25 Implementation and Migration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5F1EB9-9CFA-A9A1-A8A3-C866B18F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8330" y="233069"/>
            <a:ext cx="9483365" cy="243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647DD-2102-DD53-3BBF-E1EDD7C81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93" y="2571990"/>
            <a:ext cx="6522084" cy="283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442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99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7DC9D-2DDE-6B5A-3C2F-49D14FCC2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705" y="74193"/>
            <a:ext cx="3712590" cy="3850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A73CD8-8DAD-9B62-469D-7387650BD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391" y="4081627"/>
            <a:ext cx="5467548" cy="253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BBF45-3135-8D4E-EFBF-1BA7E9B1C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28" y="3629418"/>
            <a:ext cx="3250235" cy="2984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1BAC3C-D9A4-8F22-29EE-E937C7353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55" y="233069"/>
            <a:ext cx="3529979" cy="298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9C37FFCF-89EE-757E-9BAB-4A37F5D24EF6}"/>
              </a:ext>
            </a:extLst>
          </p:cNvPr>
          <p:cNvSpPr/>
          <p:nvPr/>
        </p:nvSpPr>
        <p:spPr>
          <a:xfrm rot="19425546">
            <a:off x="3236955" y="2990069"/>
            <a:ext cx="773936" cy="1755391"/>
          </a:xfrm>
          <a:prstGeom prst="curv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99A5A94-C69F-0C6A-F369-B2F71D8A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330" y="1619904"/>
            <a:ext cx="6038498" cy="1500891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Closing and Summary</a:t>
            </a: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11110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page | Study in the States">
            <a:extLst>
              <a:ext uri="{FF2B5EF4-FFF2-40B4-BE49-F238E27FC236}">
                <a16:creationId xmlns:a16="http://schemas.microsoft.com/office/drawing/2014/main" id="{5D1C1928-4719-4818-7F07-43F4A65F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0D227-FAAA-B65B-468A-86FC1DC5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6" y="1694664"/>
            <a:ext cx="2077792" cy="2102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29CEB-EBCE-5EA2-57A6-44D7718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61" y="4112652"/>
            <a:ext cx="1456747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CD099-8056-FE7C-12F4-AD5EE7EA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76" y="4112652"/>
            <a:ext cx="1384011" cy="148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2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EA097-5887-8550-1CE2-9A8D4095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3438247"/>
            <a:ext cx="4282405" cy="2276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4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03 Product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02BF1-F6E4-325E-82AB-F6E90B92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134609" y="103695"/>
            <a:ext cx="7224197" cy="549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C54F4-F720-AAAF-B250-E72365E8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93" y="3327663"/>
            <a:ext cx="2959001" cy="240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9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Pattern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4C4C-6CC1-D196-EB17-C873EC1C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7" y="3223058"/>
            <a:ext cx="2916621" cy="23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3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747" y="5357109"/>
            <a:ext cx="6522084" cy="1500891"/>
          </a:xfrm>
        </p:spPr>
        <p:txBody>
          <a:bodyPr anchor="ctr">
            <a:normAutofit fontScale="90000"/>
          </a:bodyPr>
          <a:lstStyle/>
          <a:p>
            <a:r>
              <a:rPr lang="en-US" altLang="zh-CN" dirty="0"/>
              <a:t>04 Application Cooperation - Example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0D426-59C6-6290-4B4A-0B61BD039E8D}"/>
              </a:ext>
            </a:extLst>
          </p:cNvPr>
          <p:cNvSpPr txBox="1"/>
          <p:nvPr/>
        </p:nvSpPr>
        <p:spPr>
          <a:xfrm>
            <a:off x="9959827" y="233069"/>
            <a:ext cx="1935145" cy="1862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24BF5-D174-F8B2-A41B-6966C18F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5" y="2851204"/>
            <a:ext cx="2260072" cy="6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75CC2-9A4B-4AB3-D080-7E72880A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5" y="3996785"/>
            <a:ext cx="2233277" cy="80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0920-86E6-B08A-87FD-1D014464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253007" y="109261"/>
            <a:ext cx="6984612" cy="5336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FF27D-C623-6C32-4A7A-CEB4267A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28" y="3252247"/>
            <a:ext cx="2926719" cy="277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57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{B2D41562-394B-4C35-A69B-7191FB304AC2}tf16411248_win32</Template>
  <TotalTime>8047</TotalTime>
  <Words>317</Words>
  <Application>Microsoft Office PowerPoint</Application>
  <PresentationFormat>Widescreen</PresentationFormat>
  <Paragraphs>107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Amasis MT Pro Black</vt:lpstr>
      <vt:lpstr>Arial</vt:lpstr>
      <vt:lpstr>Avenir Next LT Pro Light</vt:lpstr>
      <vt:lpstr>Calibri</vt:lpstr>
      <vt:lpstr>Posterama</vt:lpstr>
      <vt:lpstr>Custom</vt:lpstr>
      <vt:lpstr>ArchiMate Modeling using Archi® Tool</vt:lpstr>
      <vt:lpstr>01 Organization - Pattern</vt:lpstr>
      <vt:lpstr>01 Organization - Example</vt:lpstr>
      <vt:lpstr>02 Business Process Cooperation - Pattern</vt:lpstr>
      <vt:lpstr>02 Business Process Cooperation - Example</vt:lpstr>
      <vt:lpstr>03 Product - Pattern</vt:lpstr>
      <vt:lpstr>03 Product - Example</vt:lpstr>
      <vt:lpstr>04 Application Cooperation - Pattern</vt:lpstr>
      <vt:lpstr>04 Application Cooperation - Example</vt:lpstr>
      <vt:lpstr>05 Application Usage - Pattern</vt:lpstr>
      <vt:lpstr>05 Application Usage - Example</vt:lpstr>
      <vt:lpstr>06 Imple. &amp; Deploy. - Pattern</vt:lpstr>
      <vt:lpstr>06 Imple. &amp; Deploy. - Example</vt:lpstr>
      <vt:lpstr>07 Technology - Pattern</vt:lpstr>
      <vt:lpstr>07 Technology - Example</vt:lpstr>
      <vt:lpstr>08 Technology Usage - Pattern</vt:lpstr>
      <vt:lpstr>08 Technology Usage - Example</vt:lpstr>
      <vt:lpstr>09 Information Structure - Pattern</vt:lpstr>
      <vt:lpstr>09 Information Structure - Example</vt:lpstr>
      <vt:lpstr>10 Service Realization - Pattern</vt:lpstr>
      <vt:lpstr>10 Service Realization - Example</vt:lpstr>
      <vt:lpstr>11 Physical - Pattern</vt:lpstr>
      <vt:lpstr>11 Physical - Example</vt:lpstr>
      <vt:lpstr>12 Layered - Pattern</vt:lpstr>
      <vt:lpstr>12 Layered - Example</vt:lpstr>
      <vt:lpstr>13 Stakeholder - Pattern</vt:lpstr>
      <vt:lpstr>13 Stakeholder - Example</vt:lpstr>
      <vt:lpstr>14 Goal Realization - Pattern</vt:lpstr>
      <vt:lpstr>14 Goal Realization - Example</vt:lpstr>
      <vt:lpstr>15 Goal Contribution - Pattern</vt:lpstr>
      <vt:lpstr>15 Goal Contribution - Example</vt:lpstr>
      <vt:lpstr>16 Principles - Pattern</vt:lpstr>
      <vt:lpstr>16 Principles – Example – system Thinking</vt:lpstr>
      <vt:lpstr>17 Requirements Realization - Pattern</vt:lpstr>
      <vt:lpstr>17 Requirements Realization - Example</vt:lpstr>
      <vt:lpstr>18 Motivation - Pattern</vt:lpstr>
      <vt:lpstr>18 Motivation - Example</vt:lpstr>
      <vt:lpstr>19 Strategy - Pattern</vt:lpstr>
      <vt:lpstr>19 Strategy - Example</vt:lpstr>
      <vt:lpstr>20 Capability Map - Pattern</vt:lpstr>
      <vt:lpstr>20 Capability Map - Example</vt:lpstr>
      <vt:lpstr>21 Resource Map - Pattern</vt:lpstr>
      <vt:lpstr>21 Resource Map - Example</vt:lpstr>
      <vt:lpstr>22 Outcome Motivation - Pattern</vt:lpstr>
      <vt:lpstr>22 Outcome Motivation - Example</vt:lpstr>
      <vt:lpstr>23 Project - Pattern</vt:lpstr>
      <vt:lpstr>23 Project - Example</vt:lpstr>
      <vt:lpstr>24 Migration - Pattern</vt:lpstr>
      <vt:lpstr>24 Migration - Example</vt:lpstr>
      <vt:lpstr>25 Implementation and Migration - Pattern</vt:lpstr>
      <vt:lpstr>25 Implementation and Migration - Example</vt:lpstr>
      <vt:lpstr>Closing and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83</cp:revision>
  <dcterms:created xsi:type="dcterms:W3CDTF">2024-09-11T03:26:27Z</dcterms:created>
  <dcterms:modified xsi:type="dcterms:W3CDTF">2024-09-17T12:38:10Z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2024-09-11T03:32:27Z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dcfff586-83b7-4309-a994-046eb5574ba5</vt:lpwstr>
  </property>
  <property fmtid="{D5CDD505-2E9C-101B-9397-08002B2CF9AE}" pid="9" name="MSIP_Label_19540963-e559-4020-8a90-fe8a502c2801_ContentBits">
    <vt:lpwstr>0</vt:lpwstr>
  </property>
</Properties>
</file>